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14748157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6" autoAdjust="0"/>
    <p:restoredTop sz="94660"/>
  </p:normalViewPr>
  <p:slideViewPr>
    <p:cSldViewPr snapToGrid="0">
      <p:cViewPr varScale="1">
        <p:scale>
          <a:sx n="95" d="100"/>
          <a:sy n="95" d="100"/>
        </p:scale>
        <p:origin x="59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893F0D-9B2B-554B-195A-02A514C170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10B18A-4406-0F53-2EAB-23D152A473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BFC4E1-9BFE-A8E5-11C2-D2C4831F65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A2C7D-A54C-43E9-A6D3-D3E5D0E292D1}" type="datetimeFigureOut">
              <a:rPr lang="en-GB" smtClean="0"/>
              <a:t>05/03/2026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02F916-B07D-5435-E83A-E4FE4CD6E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677030-31BE-AC68-C903-96673B3BD6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E601B-EB8B-4514-9573-E10ADDC94D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8605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360D0A-AA6B-01C0-113F-9AE6F3E925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2F62C1-A4A8-F1C4-D980-1594CF15FD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A3A31D-ED93-07D1-419D-C2ABB6144E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A2C7D-A54C-43E9-A6D3-D3E5D0E292D1}" type="datetimeFigureOut">
              <a:rPr lang="en-GB" smtClean="0"/>
              <a:t>05/03/2026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0AC5B1-E5BB-CCD5-4F28-BA4359C4B7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35F0A3-897A-0EDC-F5DE-9CC4AEE988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E601B-EB8B-4514-9573-E10ADDC94D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21041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92C3D16-30AC-9D35-5577-41AB0D0D5C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338E990-D76C-CFAD-5D64-87756C9954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8EBCEA-6294-6C84-CE16-6246880C18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A2C7D-A54C-43E9-A6D3-D3E5D0E292D1}" type="datetimeFigureOut">
              <a:rPr lang="en-GB" smtClean="0"/>
              <a:t>05/03/2026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1F27A8-8158-4822-9499-15CEDA3ED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7E80E5-E169-401E-1910-F17954C7BE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E601B-EB8B-4514-9573-E10ADDC94D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8878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AA9505-FF2F-34F2-7C1F-15D978E557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B8718F-3E3E-22B1-0986-61C1DD7307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777C34-7A68-456F-D7D2-69155A068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A2C7D-A54C-43E9-A6D3-D3E5D0E292D1}" type="datetimeFigureOut">
              <a:rPr lang="en-GB" smtClean="0"/>
              <a:t>05/03/2026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802FDB-F072-8A50-6D52-10C89AA284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59259-484F-4D58-D679-5B0B31EBB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E601B-EB8B-4514-9573-E10ADDC94D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71430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47D4DC-0F3E-7B8A-BA43-1735C64FCF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55BE8F-6388-8E30-1A34-5A1CF0301B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1DF4C7-CAD9-23A2-660C-C6522DB170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A2C7D-A54C-43E9-A6D3-D3E5D0E292D1}" type="datetimeFigureOut">
              <a:rPr lang="en-GB" smtClean="0"/>
              <a:t>05/03/2026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6DEF1F-765E-AD35-02C9-7E9699C95E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4C395D-8BE1-4A2D-A0D0-0B50AA6D2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E601B-EB8B-4514-9573-E10ADDC94D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2174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B66752-B147-2A40-3853-9241D1B26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EC4FE1-9AD7-178E-6993-B76C9A3E662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783E31-D655-10A8-DD3B-76047067F7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361CD1-6815-2528-CF2C-BFF4886A9F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A2C7D-A54C-43E9-A6D3-D3E5D0E292D1}" type="datetimeFigureOut">
              <a:rPr lang="en-GB" smtClean="0"/>
              <a:t>05/03/2026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F9A84F-7DB7-C071-24B5-1BB6E3B8A6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9FDD4E-EA59-7528-B311-6DC372639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E601B-EB8B-4514-9573-E10ADDC94D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70281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E6E5D0-C977-8CDC-321C-813BC43915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09257C-6D87-E2A5-7268-30BD6DF1D9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1E02B9-2F5B-E694-9771-F649ECA579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331BFC-CFF3-5C87-EFFD-11AC2A0A1D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9483DB8-B94E-4C10-EBB7-1504B8E5E55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90B3486-FAA4-A63E-FD17-C0E942AB57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A2C7D-A54C-43E9-A6D3-D3E5D0E292D1}" type="datetimeFigureOut">
              <a:rPr lang="en-GB" smtClean="0"/>
              <a:t>05/03/2026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4FA6E8D-1E2A-8DF3-6194-89FFCF0738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DAF32B8-7EC6-C268-9DF1-51837AC42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E601B-EB8B-4514-9573-E10ADDC94D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784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426E00-9C60-5B9C-77A9-2229E13E4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3DDDFF0-8CF4-D038-0D98-B21E056A22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A2C7D-A54C-43E9-A6D3-D3E5D0E292D1}" type="datetimeFigureOut">
              <a:rPr lang="en-GB" smtClean="0"/>
              <a:t>05/03/2026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A1E395-2B25-B2D6-2AE9-19DF6B60A0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9C4B67B-636F-4915-287F-B3BCF4894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E601B-EB8B-4514-9573-E10ADDC94D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4700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D612891-472F-5F24-05B8-3379F77279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A2C7D-A54C-43E9-A6D3-D3E5D0E292D1}" type="datetimeFigureOut">
              <a:rPr lang="en-GB" smtClean="0"/>
              <a:t>05/03/2026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14BEDEA-B6B3-1AA1-1CE6-98383BB78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84363E-8722-EFA5-86E0-6AD91E074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E601B-EB8B-4514-9573-E10ADDC94D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768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3AAC45-8098-117F-C460-C80C21A59B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6E9674-B4DD-07C1-A7DB-D4E3FD3F34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8C77C3-7693-3DE1-CD78-0CF057658C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3E9E28-5E7E-7FB9-635E-C9A2637EB0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A2C7D-A54C-43E9-A6D3-D3E5D0E292D1}" type="datetimeFigureOut">
              <a:rPr lang="en-GB" smtClean="0"/>
              <a:t>05/03/2026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8A88FC-9876-1744-6F52-403887A6F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60F58A-4BA4-8A1A-60D8-99C11673B7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E601B-EB8B-4514-9573-E10ADDC94D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24719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1453DF-2063-7516-1929-C674868B44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13770AE-C2FD-7AF9-6F14-BE816A6A0C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433279-2AE6-621E-3076-353A054721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52FDBA-9457-23E9-D3AC-36E94A0E8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A2C7D-A54C-43E9-A6D3-D3E5D0E292D1}" type="datetimeFigureOut">
              <a:rPr lang="en-GB" smtClean="0"/>
              <a:t>05/03/2026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ADD2EB-D8F6-AFEE-3C74-1EA3C271F1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CC6FCF-6E38-1D2F-1E64-00635D292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E601B-EB8B-4514-9573-E10ADDC94D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9467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E8A65FF-5017-0ED9-59CF-B75760091F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DDDA36-E7C5-5C3A-556B-56F6426CC4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03336-729D-10A5-E416-62F3555241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40A2C7D-A54C-43E9-A6D3-D3E5D0E292D1}" type="datetimeFigureOut">
              <a:rPr lang="en-GB" smtClean="0"/>
              <a:t>05/03/2026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582A30-4C14-27F9-C06A-DCC8DCCD23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EEC5B5-9150-E5B0-E70D-0FD253ADE7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1DE601B-EB8B-4514-9573-E10ADDC94D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8483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B444BC0-3874-4A3F-2E7A-BCD04C04A6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724C3-BCFB-1C42-8EB8-D4FC619F63AE}" type="datetime1">
              <a:rPr lang="en-GB" smtClean="0"/>
              <a:t>05/03/2026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6346FC0-737F-0CE7-BAD1-FE583A94FC1E}"/>
              </a:ext>
            </a:extLst>
          </p:cNvPr>
          <p:cNvSpPr txBox="1"/>
          <p:nvPr/>
        </p:nvSpPr>
        <p:spPr>
          <a:xfrm>
            <a:off x="4832605" y="1953682"/>
            <a:ext cx="2064470" cy="769441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Executive Director Scholarly Services and University Librarian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b="1" dirty="0">
                <a:solidFill>
                  <a:prstClr val="black"/>
                </a:solidFill>
                <a:latin typeface="Calibri" panose="020F0502020204030204"/>
              </a:rPr>
              <a:t>B10</a:t>
            </a: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E9FA28B-E05E-2088-BD77-1CB84C874B30}"/>
              </a:ext>
            </a:extLst>
          </p:cNvPr>
          <p:cNvSpPr txBox="1"/>
          <p:nvPr/>
        </p:nvSpPr>
        <p:spPr>
          <a:xfrm>
            <a:off x="4828893" y="1053238"/>
            <a:ext cx="2064470" cy="60016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University Secretary, Registrar and Chief Compliance Officer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F913CE9-D493-DB12-E212-0072A1B7370E}"/>
              </a:ext>
            </a:extLst>
          </p:cNvPr>
          <p:cNvCxnSpPr>
            <a:stCxn id="3" idx="0"/>
            <a:endCxn id="5" idx="2"/>
          </p:cNvCxnSpPr>
          <p:nvPr/>
        </p:nvCxnSpPr>
        <p:spPr>
          <a:xfrm flipH="1" flipV="1">
            <a:off x="5861128" y="1653402"/>
            <a:ext cx="3712" cy="3002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ounded Rectangle 52">
            <a:extLst>
              <a:ext uri="{FF2B5EF4-FFF2-40B4-BE49-F238E27FC236}">
                <a16:creationId xmlns:a16="http://schemas.microsoft.com/office/drawing/2014/main" id="{E5737FAB-887E-7E39-D69E-659629E319F3}"/>
              </a:ext>
            </a:extLst>
          </p:cNvPr>
          <p:cNvSpPr/>
          <p:nvPr/>
        </p:nvSpPr>
        <p:spPr>
          <a:xfrm>
            <a:off x="924666" y="4713588"/>
            <a:ext cx="1015888" cy="66401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100" b="1" dirty="0">
                <a:solidFill>
                  <a:prstClr val="black"/>
                </a:solidFill>
                <a:latin typeface="Calibri" panose="020F0502020204030204"/>
              </a:rPr>
              <a:t>PASS Coordinator </a:t>
            </a:r>
          </a:p>
          <a:p>
            <a:pPr algn="ctr"/>
            <a:r>
              <a:rPr lang="en-GB" sz="1100" b="1" dirty="0">
                <a:solidFill>
                  <a:prstClr val="black"/>
                </a:solidFill>
                <a:latin typeface="Calibri" panose="020F0502020204030204"/>
              </a:rPr>
              <a:t>B6</a:t>
            </a:r>
          </a:p>
        </p:txBody>
      </p:sp>
      <p:sp>
        <p:nvSpPr>
          <p:cNvPr id="8" name="Rounded Rectangle 52">
            <a:extLst>
              <a:ext uri="{FF2B5EF4-FFF2-40B4-BE49-F238E27FC236}">
                <a16:creationId xmlns:a16="http://schemas.microsoft.com/office/drawing/2014/main" id="{764AA4E3-A3F8-19FE-4DA5-92D695B5C9EF}"/>
              </a:ext>
            </a:extLst>
          </p:cNvPr>
          <p:cNvSpPr/>
          <p:nvPr/>
        </p:nvSpPr>
        <p:spPr>
          <a:xfrm>
            <a:off x="6433366" y="5675173"/>
            <a:ext cx="1457279" cy="66401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1100" b="1">
                <a:solidFill>
                  <a:prstClr val="black"/>
                </a:solidFill>
                <a:latin typeface="Calibri" panose="020F0502020204030204"/>
                <a:ea typeface="Calibri"/>
                <a:cs typeface="Calibri"/>
              </a:rPr>
              <a:t>Customer Experience Advisor</a:t>
            </a:r>
            <a:endParaRPr lang="en-US">
              <a:solidFill>
                <a:prstClr val="black"/>
              </a:solidFill>
            </a:endParaRPr>
          </a:p>
          <a:p>
            <a:pPr algn="ctr"/>
            <a:r>
              <a:rPr lang="en-GB" sz="1100" b="1">
                <a:solidFill>
                  <a:prstClr val="black"/>
                </a:solidFill>
                <a:latin typeface="Calibri" panose="020F0502020204030204"/>
                <a:ea typeface="Calibri"/>
                <a:cs typeface="Calibri"/>
              </a:rPr>
              <a:t>23.65x B4</a:t>
            </a:r>
          </a:p>
        </p:txBody>
      </p:sp>
      <p:cxnSp>
        <p:nvCxnSpPr>
          <p:cNvPr id="9" name="Connector: Elbow 8">
            <a:extLst>
              <a:ext uri="{FF2B5EF4-FFF2-40B4-BE49-F238E27FC236}">
                <a16:creationId xmlns:a16="http://schemas.microsoft.com/office/drawing/2014/main" id="{22383BF1-BC6A-7B38-EDDB-4573BA005936}"/>
              </a:ext>
            </a:extLst>
          </p:cNvPr>
          <p:cNvCxnSpPr>
            <a:cxnSpLocks/>
            <a:stCxn id="13" idx="0"/>
          </p:cNvCxnSpPr>
          <p:nvPr/>
        </p:nvCxnSpPr>
        <p:spPr>
          <a:xfrm rot="5400000" flipH="1" flipV="1">
            <a:off x="5142714" y="2486080"/>
            <a:ext cx="252662" cy="1210948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or: Elbow 10">
            <a:extLst>
              <a:ext uri="{FF2B5EF4-FFF2-40B4-BE49-F238E27FC236}">
                <a16:creationId xmlns:a16="http://schemas.microsoft.com/office/drawing/2014/main" id="{455CF6A6-DE0D-07B1-D1D2-5CDDC7549B91}"/>
              </a:ext>
            </a:extLst>
          </p:cNvPr>
          <p:cNvCxnSpPr>
            <a:cxnSpLocks/>
            <a:stCxn id="16" idx="0"/>
          </p:cNvCxnSpPr>
          <p:nvPr/>
        </p:nvCxnSpPr>
        <p:spPr>
          <a:xfrm rot="5400000" flipH="1" flipV="1">
            <a:off x="3949909" y="1283417"/>
            <a:ext cx="239970" cy="3609248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ounded Rectangle 21">
            <a:extLst>
              <a:ext uri="{FF2B5EF4-FFF2-40B4-BE49-F238E27FC236}">
                <a16:creationId xmlns:a16="http://schemas.microsoft.com/office/drawing/2014/main" id="{E0CF6D59-51D6-406E-9D5A-D36E94A15130}"/>
              </a:ext>
            </a:extLst>
          </p:cNvPr>
          <p:cNvSpPr>
            <a:spLocks/>
          </p:cNvSpPr>
          <p:nvPr/>
        </p:nvSpPr>
        <p:spPr>
          <a:xfrm>
            <a:off x="6211666" y="3208026"/>
            <a:ext cx="1677034" cy="66401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1100" b="1" dirty="0">
                <a:solidFill>
                  <a:prstClr val="black"/>
                </a:solidFill>
                <a:latin typeface="Calibri" panose="020F0502020204030204"/>
              </a:rPr>
              <a:t>Customer Experience &amp; Insight Manager </a:t>
            </a:r>
          </a:p>
          <a:p>
            <a:pPr algn="ctr"/>
            <a:r>
              <a:rPr lang="en-GB" sz="1100" b="1" dirty="0">
                <a:solidFill>
                  <a:prstClr val="black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B8</a:t>
            </a:r>
          </a:p>
        </p:txBody>
      </p:sp>
      <p:sp>
        <p:nvSpPr>
          <p:cNvPr id="13" name="Rounded Rectangle 21">
            <a:extLst>
              <a:ext uri="{FF2B5EF4-FFF2-40B4-BE49-F238E27FC236}">
                <a16:creationId xmlns:a16="http://schemas.microsoft.com/office/drawing/2014/main" id="{99273B06-E4AD-C5BF-A056-4D3344291C14}"/>
              </a:ext>
            </a:extLst>
          </p:cNvPr>
          <p:cNvSpPr>
            <a:spLocks/>
          </p:cNvSpPr>
          <p:nvPr/>
        </p:nvSpPr>
        <p:spPr>
          <a:xfrm>
            <a:off x="3732775" y="3217885"/>
            <a:ext cx="1861591" cy="66401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1100" b="1" dirty="0">
                <a:solidFill>
                  <a:prstClr val="black"/>
                </a:solidFill>
                <a:latin typeface="Calibri" panose="020F0502020204030204"/>
              </a:rPr>
              <a:t>Collections Development</a:t>
            </a:r>
          </a:p>
          <a:p>
            <a:pPr algn="ctr"/>
            <a:r>
              <a:rPr lang="en-GB" sz="1100" b="1" dirty="0">
                <a:solidFill>
                  <a:prstClr val="black"/>
                </a:solidFill>
                <a:latin typeface="Calibri" panose="020F0502020204030204"/>
              </a:rPr>
              <a:t> Manager</a:t>
            </a:r>
            <a:endParaRPr lang="en-GB" sz="1100" b="1" dirty="0">
              <a:solidFill>
                <a:prstClr val="black"/>
              </a:solidFill>
              <a:latin typeface="Calibri" panose="020F0502020204030204"/>
              <a:ea typeface="Calibri"/>
              <a:cs typeface="Calibri"/>
            </a:endParaRPr>
          </a:p>
          <a:p>
            <a:pPr algn="ctr"/>
            <a:r>
              <a:rPr lang="en-GB" sz="1100" b="1" dirty="0">
                <a:solidFill>
                  <a:prstClr val="black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B8</a:t>
            </a:r>
          </a:p>
        </p:txBody>
      </p:sp>
      <p:sp>
        <p:nvSpPr>
          <p:cNvPr id="14" name="Rounded Rectangle 22">
            <a:extLst>
              <a:ext uri="{FF2B5EF4-FFF2-40B4-BE49-F238E27FC236}">
                <a16:creationId xmlns:a16="http://schemas.microsoft.com/office/drawing/2014/main" id="{05BCF5B7-D676-7363-8397-B948ED4E0E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8667" y="3963894"/>
            <a:ext cx="1464121" cy="664012"/>
          </a:xfrm>
          <a:prstGeom prst="roundRect">
            <a:avLst>
              <a:gd name="adj" fmla="val 16667"/>
            </a:avLst>
          </a:prstGeom>
          <a:solidFill>
            <a:schemeClr val="bg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100" b="1" dirty="0">
                <a:solidFill>
                  <a:prstClr val="black"/>
                </a:solidFill>
                <a:latin typeface="Calibri" panose="020F0502020204030204"/>
              </a:rPr>
              <a:t>Customer Experience Manager</a:t>
            </a:r>
          </a:p>
          <a:p>
            <a:pPr algn="ctr"/>
            <a:r>
              <a:rPr lang="en-GB" sz="1100" b="1" dirty="0">
                <a:solidFill>
                  <a:prstClr val="black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B7</a:t>
            </a:r>
          </a:p>
        </p:txBody>
      </p:sp>
      <p:sp>
        <p:nvSpPr>
          <p:cNvPr id="15" name="Rounded Rectangle 22">
            <a:extLst>
              <a:ext uri="{FF2B5EF4-FFF2-40B4-BE49-F238E27FC236}">
                <a16:creationId xmlns:a16="http://schemas.microsoft.com/office/drawing/2014/main" id="{947A0A97-1810-2DA7-6C29-B86CE44194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37071" y="4711886"/>
            <a:ext cx="1464121" cy="851297"/>
          </a:xfrm>
          <a:prstGeom prst="roundRect">
            <a:avLst>
              <a:gd name="adj" fmla="val 16667"/>
            </a:avLst>
          </a:prstGeom>
          <a:solidFill>
            <a:schemeClr val="bg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100" b="1">
                <a:solidFill>
                  <a:prstClr val="black"/>
                </a:solidFill>
                <a:latin typeface="Calibri" panose="020F0502020204030204"/>
              </a:rPr>
              <a:t>Customer Experience Team Leader </a:t>
            </a:r>
          </a:p>
          <a:p>
            <a:pPr algn="ctr"/>
            <a:r>
              <a:rPr lang="en-GB" sz="1100" b="1">
                <a:solidFill>
                  <a:prstClr val="black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3x B5</a:t>
            </a:r>
          </a:p>
        </p:txBody>
      </p:sp>
      <p:sp>
        <p:nvSpPr>
          <p:cNvPr id="16" name="Rounded Rectangle 21">
            <a:extLst>
              <a:ext uri="{FF2B5EF4-FFF2-40B4-BE49-F238E27FC236}">
                <a16:creationId xmlns:a16="http://schemas.microsoft.com/office/drawing/2014/main" id="{006D9C18-D0F9-D398-4B2C-E563204DFB42}"/>
              </a:ext>
            </a:extLst>
          </p:cNvPr>
          <p:cNvSpPr>
            <a:spLocks/>
          </p:cNvSpPr>
          <p:nvPr/>
        </p:nvSpPr>
        <p:spPr>
          <a:xfrm>
            <a:off x="1426753" y="3208026"/>
            <a:ext cx="1677034" cy="66401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1100" b="1">
                <a:solidFill>
                  <a:prstClr val="black"/>
                </a:solidFill>
                <a:latin typeface="Calibri" panose="020F0502020204030204"/>
              </a:rPr>
              <a:t>Academic Library Services Manager</a:t>
            </a:r>
            <a:endParaRPr lang="en-US">
              <a:solidFill>
                <a:prstClr val="black"/>
              </a:solidFill>
              <a:latin typeface="Calibri" panose="020F0502020204030204"/>
            </a:endParaRPr>
          </a:p>
          <a:p>
            <a:pPr algn="ctr"/>
            <a:r>
              <a:rPr lang="en-GB" sz="1100" b="1">
                <a:solidFill>
                  <a:prstClr val="black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B8</a:t>
            </a:r>
          </a:p>
        </p:txBody>
      </p:sp>
      <p:sp>
        <p:nvSpPr>
          <p:cNvPr id="17" name="Rounded Rectangle 22">
            <a:extLst>
              <a:ext uri="{FF2B5EF4-FFF2-40B4-BE49-F238E27FC236}">
                <a16:creationId xmlns:a16="http://schemas.microsoft.com/office/drawing/2014/main" id="{4B16F5DC-5FAC-2ED0-52FA-AB3B6DFE70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1399" y="3969826"/>
            <a:ext cx="1464121" cy="664012"/>
          </a:xfrm>
          <a:prstGeom prst="roundRect">
            <a:avLst>
              <a:gd name="adj" fmla="val 16667"/>
            </a:avLst>
          </a:prstGeom>
          <a:solidFill>
            <a:schemeClr val="bg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100" b="1">
                <a:solidFill>
                  <a:prstClr val="black"/>
                </a:solidFill>
                <a:latin typeface="Calibri" panose="020F0502020204030204"/>
                <a:ea typeface="Calibri"/>
                <a:cs typeface="Calibri"/>
              </a:rPr>
              <a:t>Collections</a:t>
            </a:r>
          </a:p>
          <a:p>
            <a:pPr algn="ctr"/>
            <a:r>
              <a:rPr lang="en-GB" sz="1100" b="1">
                <a:solidFill>
                  <a:prstClr val="black"/>
                </a:solidFill>
                <a:latin typeface="Calibri" panose="020F0502020204030204"/>
                <a:ea typeface="Calibri"/>
                <a:cs typeface="Calibri"/>
              </a:rPr>
              <a:t>Team Leader</a:t>
            </a:r>
          </a:p>
          <a:p>
            <a:pPr algn="ctr"/>
            <a:r>
              <a:rPr lang="en-GB" sz="1100" b="1">
                <a:solidFill>
                  <a:prstClr val="black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B5</a:t>
            </a:r>
          </a:p>
        </p:txBody>
      </p:sp>
      <p:sp>
        <p:nvSpPr>
          <p:cNvPr id="18" name="Rounded Rectangle 22">
            <a:extLst>
              <a:ext uri="{FF2B5EF4-FFF2-40B4-BE49-F238E27FC236}">
                <a16:creationId xmlns:a16="http://schemas.microsoft.com/office/drawing/2014/main" id="{D976DAA3-DCF7-535E-AEEE-A24E5F4896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1399" y="4731626"/>
            <a:ext cx="1464121" cy="476726"/>
          </a:xfrm>
          <a:prstGeom prst="roundRect">
            <a:avLst>
              <a:gd name="adj" fmla="val 16667"/>
            </a:avLst>
          </a:prstGeom>
          <a:solidFill>
            <a:schemeClr val="bg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100" b="1">
                <a:solidFill>
                  <a:prstClr val="black"/>
                </a:solidFill>
                <a:latin typeface="Calibri" panose="020F0502020204030204"/>
                <a:ea typeface="Calibri"/>
                <a:cs typeface="Calibri"/>
              </a:rPr>
              <a:t>Collections Advisor</a:t>
            </a:r>
          </a:p>
          <a:p>
            <a:pPr algn="ctr"/>
            <a:r>
              <a:rPr lang="en-GB" sz="1100" b="1">
                <a:solidFill>
                  <a:prstClr val="black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3x B4</a:t>
            </a:r>
          </a:p>
        </p:txBody>
      </p:sp>
      <p:sp>
        <p:nvSpPr>
          <p:cNvPr id="19" name="Rounded Rectangle 22">
            <a:extLst>
              <a:ext uri="{FF2B5EF4-FFF2-40B4-BE49-F238E27FC236}">
                <a16:creationId xmlns:a16="http://schemas.microsoft.com/office/drawing/2014/main" id="{ADE9C12F-0C21-C0A7-DE9D-5A29FAA0C2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7527" y="3963893"/>
            <a:ext cx="1464121" cy="476726"/>
          </a:xfrm>
          <a:prstGeom prst="roundRect">
            <a:avLst>
              <a:gd name="adj" fmla="val 16667"/>
            </a:avLst>
          </a:prstGeom>
          <a:solidFill>
            <a:schemeClr val="bg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100" b="1">
                <a:solidFill>
                  <a:prstClr val="black"/>
                </a:solidFill>
                <a:latin typeface="Calibri" panose="020F0502020204030204"/>
                <a:ea typeface="Calibri"/>
                <a:cs typeface="Calibri"/>
              </a:rPr>
              <a:t>Archivist</a:t>
            </a:r>
          </a:p>
          <a:p>
            <a:pPr algn="ctr"/>
            <a:r>
              <a:rPr lang="en-GB" sz="1100" b="1">
                <a:solidFill>
                  <a:prstClr val="black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2x 0.8 B7</a:t>
            </a:r>
          </a:p>
        </p:txBody>
      </p:sp>
      <p:sp>
        <p:nvSpPr>
          <p:cNvPr id="20" name="Rounded Rectangle 22">
            <a:extLst>
              <a:ext uri="{FF2B5EF4-FFF2-40B4-BE49-F238E27FC236}">
                <a16:creationId xmlns:a16="http://schemas.microsoft.com/office/drawing/2014/main" id="{3636CB56-246D-7263-7DCA-B06E4307A4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9637" y="3963893"/>
            <a:ext cx="1464121" cy="664012"/>
          </a:xfrm>
          <a:prstGeom prst="roundRect">
            <a:avLst>
              <a:gd name="adj" fmla="val 16667"/>
            </a:avLst>
          </a:prstGeom>
          <a:solidFill>
            <a:schemeClr val="bg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100" b="1" dirty="0">
                <a:solidFill>
                  <a:prstClr val="black"/>
                </a:solidFill>
                <a:latin typeface="Calibri" panose="020F0502020204030204"/>
                <a:ea typeface="Calibri"/>
                <a:cs typeface="Calibri"/>
              </a:rPr>
              <a:t>Academic and Library Specialists </a:t>
            </a:r>
          </a:p>
          <a:p>
            <a:pPr algn="ctr"/>
            <a:r>
              <a:rPr lang="en-GB" sz="1100" b="1" dirty="0">
                <a:solidFill>
                  <a:prstClr val="black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5.9 x B7</a:t>
            </a:r>
          </a:p>
        </p:txBody>
      </p:sp>
      <p:sp>
        <p:nvSpPr>
          <p:cNvPr id="21" name="Rounded Rectangle 52">
            <a:extLst>
              <a:ext uri="{FF2B5EF4-FFF2-40B4-BE49-F238E27FC236}">
                <a16:creationId xmlns:a16="http://schemas.microsoft.com/office/drawing/2014/main" id="{42DF3CEE-ACF3-A13A-2C8A-53A9AE10FF59}"/>
              </a:ext>
            </a:extLst>
          </p:cNvPr>
          <p:cNvSpPr/>
          <p:nvPr/>
        </p:nvSpPr>
        <p:spPr>
          <a:xfrm>
            <a:off x="2045254" y="4702383"/>
            <a:ext cx="1195183" cy="85129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1100" b="1" dirty="0">
                <a:solidFill>
                  <a:prstClr val="black"/>
                </a:solidFill>
                <a:latin typeface="Calibri" panose="020F0502020204030204"/>
              </a:rPr>
              <a:t>Research Materials Officer </a:t>
            </a:r>
            <a:endParaRPr lang="en-US" dirty="0">
              <a:solidFill>
                <a:prstClr val="black"/>
              </a:solidFill>
              <a:latin typeface="Calibri" panose="020F0502020204030204"/>
            </a:endParaRPr>
          </a:p>
          <a:p>
            <a:pPr algn="ctr"/>
            <a:r>
              <a:rPr lang="en-GB" sz="1100" b="1" dirty="0">
                <a:solidFill>
                  <a:prstClr val="black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B5</a:t>
            </a:r>
          </a:p>
        </p:txBody>
      </p:sp>
      <p:sp>
        <p:nvSpPr>
          <p:cNvPr id="22" name="Rounded Rectangle 52">
            <a:extLst>
              <a:ext uri="{FF2B5EF4-FFF2-40B4-BE49-F238E27FC236}">
                <a16:creationId xmlns:a16="http://schemas.microsoft.com/office/drawing/2014/main" id="{63BDDEA7-88F4-7D6C-31C0-9D9C2FEF58D1}"/>
              </a:ext>
            </a:extLst>
          </p:cNvPr>
          <p:cNvSpPr/>
          <p:nvPr/>
        </p:nvSpPr>
        <p:spPr>
          <a:xfrm>
            <a:off x="3481908" y="4522615"/>
            <a:ext cx="993720" cy="120443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1100" b="1" dirty="0">
                <a:solidFill>
                  <a:prstClr val="black"/>
                </a:solidFill>
                <a:latin typeface="Calibri" panose="020F0502020204030204"/>
                <a:ea typeface="Calibri"/>
                <a:cs typeface="Calibri"/>
              </a:rPr>
              <a:t>Archives Customer Experience Advisor </a:t>
            </a:r>
          </a:p>
          <a:p>
            <a:pPr algn="ctr"/>
            <a:r>
              <a:rPr lang="en-GB" sz="1100" b="1" dirty="0">
                <a:solidFill>
                  <a:prstClr val="black"/>
                </a:solidFill>
                <a:latin typeface="Calibri" panose="020F0502020204030204"/>
                <a:ea typeface="Calibri"/>
                <a:cs typeface="Calibri"/>
              </a:rPr>
              <a:t>B4</a:t>
            </a:r>
          </a:p>
          <a:p>
            <a:pPr algn="ctr"/>
            <a:endParaRPr lang="en-GB" sz="1100" b="1" dirty="0">
              <a:solidFill>
                <a:prstClr val="black"/>
              </a:solidFill>
              <a:latin typeface="Calibri" panose="020F0502020204030204"/>
              <a:ea typeface="Calibri"/>
              <a:cs typeface="Calibri"/>
            </a:endParaRP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CB8139FC-4022-4041-6055-5379DF5C5503}"/>
              </a:ext>
            </a:extLst>
          </p:cNvPr>
          <p:cNvSpPr txBox="1">
            <a:spLocks/>
          </p:cNvSpPr>
          <p:nvPr/>
        </p:nvSpPr>
        <p:spPr>
          <a:xfrm>
            <a:off x="695325" y="365125"/>
            <a:ext cx="1080135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spc="-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chemeClr val="accent1"/>
                </a:solidFill>
              </a:rPr>
              <a:t>University Library </a:t>
            </a:r>
            <a:r>
              <a:rPr lang="en-US" dirty="0" err="1">
                <a:solidFill>
                  <a:schemeClr val="accent1"/>
                </a:solidFill>
              </a:rPr>
              <a:t>organisational</a:t>
            </a:r>
            <a:r>
              <a:rPr lang="en-US" dirty="0">
                <a:solidFill>
                  <a:schemeClr val="accent1"/>
                </a:solidFill>
              </a:rPr>
              <a:t> structure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24" name="Rounded Rectangle 52">
            <a:extLst>
              <a:ext uri="{FF2B5EF4-FFF2-40B4-BE49-F238E27FC236}">
                <a16:creationId xmlns:a16="http://schemas.microsoft.com/office/drawing/2014/main" id="{262A05DF-E247-33D7-925F-D6F3FF4EDBDA}"/>
              </a:ext>
            </a:extLst>
          </p:cNvPr>
          <p:cNvSpPr/>
          <p:nvPr/>
        </p:nvSpPr>
        <p:spPr>
          <a:xfrm>
            <a:off x="933591" y="5437565"/>
            <a:ext cx="1015888" cy="85129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100" b="1" dirty="0">
                <a:solidFill>
                  <a:prstClr val="black"/>
                </a:solidFill>
                <a:latin typeface="Calibri" panose="020F0502020204030204"/>
              </a:rPr>
              <a:t>Academic and Library Skills Officer </a:t>
            </a:r>
          </a:p>
          <a:p>
            <a:pPr algn="ctr"/>
            <a:r>
              <a:rPr lang="en-GB" sz="1100" b="1" dirty="0">
                <a:solidFill>
                  <a:prstClr val="black"/>
                </a:solidFill>
                <a:latin typeface="Calibri" panose="020F0502020204030204"/>
              </a:rPr>
              <a:t>B6</a:t>
            </a:r>
          </a:p>
        </p:txBody>
      </p:sp>
      <p:cxnSp>
        <p:nvCxnSpPr>
          <p:cNvPr id="42" name="Connector: Elbow 41">
            <a:extLst>
              <a:ext uri="{FF2B5EF4-FFF2-40B4-BE49-F238E27FC236}">
                <a16:creationId xmlns:a16="http://schemas.microsoft.com/office/drawing/2014/main" id="{DBE90D0B-B522-F2F5-8434-0BE7B3F7038F}"/>
              </a:ext>
            </a:extLst>
          </p:cNvPr>
          <p:cNvCxnSpPr>
            <a:cxnSpLocks/>
            <a:stCxn id="3" idx="2"/>
            <a:endCxn id="12" idx="0"/>
          </p:cNvCxnSpPr>
          <p:nvPr/>
        </p:nvCxnSpPr>
        <p:spPr>
          <a:xfrm rot="16200000" flipH="1">
            <a:off x="6215060" y="2372902"/>
            <a:ext cx="484903" cy="1185343"/>
          </a:xfrm>
          <a:prstGeom prst="bentConnector3">
            <a:avLst>
              <a:gd name="adj1" fmla="val 50000"/>
            </a:avLst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Rounded Rectangle 21">
            <a:extLst>
              <a:ext uri="{FF2B5EF4-FFF2-40B4-BE49-F238E27FC236}">
                <a16:creationId xmlns:a16="http://schemas.microsoft.com/office/drawing/2014/main" id="{46E9A28A-7D4D-E046-3273-A476E860C745}"/>
              </a:ext>
            </a:extLst>
          </p:cNvPr>
          <p:cNvSpPr>
            <a:spLocks/>
          </p:cNvSpPr>
          <p:nvPr/>
        </p:nvSpPr>
        <p:spPr>
          <a:xfrm>
            <a:off x="9088213" y="3220585"/>
            <a:ext cx="1677034" cy="66401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1100" b="1" dirty="0">
                <a:solidFill>
                  <a:prstClr val="black"/>
                </a:solidFill>
                <a:latin typeface="Calibri" panose="020F0502020204030204"/>
              </a:rPr>
              <a:t>Head of Teaching Excellence Academy</a:t>
            </a:r>
          </a:p>
          <a:p>
            <a:pPr algn="ctr"/>
            <a:r>
              <a:rPr lang="en-GB" sz="1100" b="1" dirty="0">
                <a:solidFill>
                  <a:prstClr val="black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B9</a:t>
            </a:r>
          </a:p>
        </p:txBody>
      </p:sp>
      <p:cxnSp>
        <p:nvCxnSpPr>
          <p:cNvPr id="51" name="Connector: Elbow 50">
            <a:extLst>
              <a:ext uri="{FF2B5EF4-FFF2-40B4-BE49-F238E27FC236}">
                <a16:creationId xmlns:a16="http://schemas.microsoft.com/office/drawing/2014/main" id="{F0C2E9D7-AC66-8864-719C-D3C7052EE4FD}"/>
              </a:ext>
            </a:extLst>
          </p:cNvPr>
          <p:cNvCxnSpPr>
            <a:cxnSpLocks/>
            <a:stCxn id="3" idx="2"/>
            <a:endCxn id="49" idx="0"/>
          </p:cNvCxnSpPr>
          <p:nvPr/>
        </p:nvCxnSpPr>
        <p:spPr>
          <a:xfrm rot="16200000" flipH="1">
            <a:off x="7647054" y="940909"/>
            <a:ext cx="497462" cy="4061890"/>
          </a:xfrm>
          <a:prstGeom prst="bentConnector3">
            <a:avLst>
              <a:gd name="adj1" fmla="val 50000"/>
            </a:avLst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Rounded Rectangle 22">
            <a:extLst>
              <a:ext uri="{FF2B5EF4-FFF2-40B4-BE49-F238E27FC236}">
                <a16:creationId xmlns:a16="http://schemas.microsoft.com/office/drawing/2014/main" id="{D5321E65-F98D-294D-733D-2B154874E0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6707" y="3963893"/>
            <a:ext cx="1464121" cy="664012"/>
          </a:xfrm>
          <a:prstGeom prst="roundRect">
            <a:avLst>
              <a:gd name="adj" fmla="val 16667"/>
            </a:avLst>
          </a:prstGeom>
          <a:solidFill>
            <a:schemeClr val="bg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100" b="1" dirty="0">
                <a:solidFill>
                  <a:prstClr val="black"/>
                </a:solidFill>
                <a:latin typeface="Calibri" panose="020F0502020204030204"/>
              </a:rPr>
              <a:t>Teaching Excellence Advisor</a:t>
            </a:r>
          </a:p>
          <a:p>
            <a:pPr algn="ctr"/>
            <a:r>
              <a:rPr lang="en-GB" sz="1100" b="1" dirty="0">
                <a:solidFill>
                  <a:prstClr val="black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B8</a:t>
            </a:r>
          </a:p>
        </p:txBody>
      </p:sp>
      <p:sp>
        <p:nvSpPr>
          <p:cNvPr id="59" name="Rounded Rectangle 22">
            <a:extLst>
              <a:ext uri="{FF2B5EF4-FFF2-40B4-BE49-F238E27FC236}">
                <a16:creationId xmlns:a16="http://schemas.microsoft.com/office/drawing/2014/main" id="{8E9F2773-CC63-CE74-6933-81299B2350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6705" y="4707225"/>
            <a:ext cx="1464121" cy="851297"/>
          </a:xfrm>
          <a:prstGeom prst="roundRect">
            <a:avLst>
              <a:gd name="adj" fmla="val 16667"/>
            </a:avLst>
          </a:prstGeom>
          <a:solidFill>
            <a:schemeClr val="bg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100" b="1" dirty="0">
                <a:solidFill>
                  <a:prstClr val="black"/>
                </a:solidFill>
                <a:latin typeface="Calibri" panose="020F0502020204030204"/>
              </a:rPr>
              <a:t>Teaching Enhancement Officers</a:t>
            </a:r>
          </a:p>
          <a:p>
            <a:pPr algn="ctr"/>
            <a:r>
              <a:rPr lang="en-GB" sz="1100" b="1" dirty="0">
                <a:solidFill>
                  <a:prstClr val="black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3.6 x B7</a:t>
            </a:r>
          </a:p>
        </p:txBody>
      </p:sp>
      <p:sp>
        <p:nvSpPr>
          <p:cNvPr id="60" name="Rounded Rectangle 22">
            <a:extLst>
              <a:ext uri="{FF2B5EF4-FFF2-40B4-BE49-F238E27FC236}">
                <a16:creationId xmlns:a16="http://schemas.microsoft.com/office/drawing/2014/main" id="{FDD7AE40-2095-D69E-81A9-F9387AEB14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6705" y="5624850"/>
            <a:ext cx="1464121" cy="476726"/>
          </a:xfrm>
          <a:prstGeom prst="roundRect">
            <a:avLst>
              <a:gd name="adj" fmla="val 16667"/>
            </a:avLst>
          </a:prstGeom>
          <a:solidFill>
            <a:schemeClr val="bg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100" b="1" dirty="0">
                <a:solidFill>
                  <a:prstClr val="black"/>
                </a:solidFill>
                <a:latin typeface="Calibri" panose="020F0502020204030204"/>
              </a:rPr>
              <a:t>Digital Specialists</a:t>
            </a:r>
          </a:p>
          <a:p>
            <a:pPr algn="ctr"/>
            <a:r>
              <a:rPr lang="en-GB" sz="1100" b="1" dirty="0">
                <a:solidFill>
                  <a:prstClr val="black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2 x B6</a:t>
            </a:r>
          </a:p>
        </p:txBody>
      </p:sp>
      <p:sp>
        <p:nvSpPr>
          <p:cNvPr id="61" name="Rounded Rectangle 22">
            <a:extLst>
              <a:ext uri="{FF2B5EF4-FFF2-40B4-BE49-F238E27FC236}">
                <a16:creationId xmlns:a16="http://schemas.microsoft.com/office/drawing/2014/main" id="{1574611E-777D-7555-0745-5F3E27B934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40302" y="3963893"/>
            <a:ext cx="1464121" cy="476726"/>
          </a:xfrm>
          <a:prstGeom prst="roundRect">
            <a:avLst>
              <a:gd name="adj" fmla="val 16667"/>
            </a:avLst>
          </a:prstGeom>
          <a:solidFill>
            <a:schemeClr val="bg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100" b="1" dirty="0">
                <a:solidFill>
                  <a:prstClr val="black"/>
                </a:solidFill>
                <a:latin typeface="Calibri" panose="020F0502020204030204"/>
              </a:rPr>
              <a:t>Senior Administrator</a:t>
            </a:r>
          </a:p>
          <a:p>
            <a:pPr algn="ctr"/>
            <a:r>
              <a:rPr lang="en-GB" sz="1100" b="1" dirty="0">
                <a:solidFill>
                  <a:prstClr val="black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0.6 B6</a:t>
            </a:r>
          </a:p>
        </p:txBody>
      </p:sp>
      <p:sp>
        <p:nvSpPr>
          <p:cNvPr id="62" name="Rounded Rectangle 22">
            <a:extLst>
              <a:ext uri="{FF2B5EF4-FFF2-40B4-BE49-F238E27FC236}">
                <a16:creationId xmlns:a16="http://schemas.microsoft.com/office/drawing/2014/main" id="{CB7A53A2-02D5-4620-9CD1-7E3BDC56D0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40302" y="4516360"/>
            <a:ext cx="1464121" cy="476726"/>
          </a:xfrm>
          <a:prstGeom prst="roundRect">
            <a:avLst>
              <a:gd name="adj" fmla="val 16667"/>
            </a:avLst>
          </a:prstGeom>
          <a:solidFill>
            <a:schemeClr val="bg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100" b="1" dirty="0">
                <a:solidFill>
                  <a:prstClr val="black"/>
                </a:solidFill>
                <a:latin typeface="Calibri" panose="020F0502020204030204"/>
              </a:rPr>
              <a:t>TEA Administrator</a:t>
            </a:r>
          </a:p>
          <a:p>
            <a:pPr algn="ctr"/>
            <a:r>
              <a:rPr lang="en-GB" sz="1100" b="1" dirty="0">
                <a:solidFill>
                  <a:prstClr val="black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0.6 B5</a:t>
            </a:r>
          </a:p>
        </p:txBody>
      </p:sp>
    </p:spTree>
    <p:extLst>
      <p:ext uri="{BB962C8B-B14F-4D97-AF65-F5344CB8AC3E}">
        <p14:creationId xmlns:p14="http://schemas.microsoft.com/office/powerpoint/2010/main" val="24995575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118</Words>
  <Application>Microsoft Office PowerPoint</Application>
  <PresentationFormat>Widescreen</PresentationFormat>
  <Paragraphs>47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Chris Awre</dc:creator>
  <cp:lastModifiedBy>Chris Awre</cp:lastModifiedBy>
  <cp:revision>1</cp:revision>
  <dcterms:created xsi:type="dcterms:W3CDTF">2026-03-05T12:23:56Z</dcterms:created>
  <dcterms:modified xsi:type="dcterms:W3CDTF">2026-03-05T12:47:24Z</dcterms:modified>
</cp:coreProperties>
</file>